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500000000000000"/>
      <p:regular r:id="rId12"/>
    </p:embeddedFont>
    <p:embeddedFont>
      <p:font typeface="Quicksand Bold" charset="1" panose="00000800000000000000"/>
      <p:regular r:id="rId13"/>
    </p:embeddedFont>
    <p:embeddedFont>
      <p:font typeface="Quicksand Light" charset="1" panose="00000400000000000000"/>
      <p:regular r:id="rId14"/>
    </p:embeddedFont>
    <p:embeddedFont>
      <p:font typeface="Quicksand Medium" charset="1" panose="00000600000000000000"/>
      <p:regular r:id="rId15"/>
    </p:embeddedFont>
    <p:embeddedFont>
      <p:font typeface="Paytone One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4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5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6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69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2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3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0789" y="0"/>
            <a:ext cx="4701724" cy="2222633"/>
          </a:xfrm>
          <a:custGeom>
            <a:avLst/>
            <a:gdLst/>
            <a:ahLst/>
            <a:cxnLst/>
            <a:rect r="r" b="b" t="t" l="l"/>
            <a:pathLst>
              <a:path h="2222633" w="4701724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8470" y="5143500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3682" y="7824447"/>
            <a:ext cx="3978971" cy="1273271"/>
          </a:xfrm>
          <a:custGeom>
            <a:avLst/>
            <a:gdLst/>
            <a:ahLst/>
            <a:cxnLst/>
            <a:rect r="r" b="b" t="t" l="l"/>
            <a:pathLst>
              <a:path h="1273271" w="3978971">
                <a:moveTo>
                  <a:pt x="0" y="0"/>
                </a:moveTo>
                <a:lnTo>
                  <a:pt x="3978971" y="0"/>
                </a:lnTo>
                <a:lnTo>
                  <a:pt x="3978971" y="1273271"/>
                </a:lnTo>
                <a:lnTo>
                  <a:pt x="0" y="1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23086">
            <a:off x="166746" y="-4626437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24406" y="7950069"/>
            <a:ext cx="5614490" cy="4130953"/>
          </a:xfrm>
          <a:custGeom>
            <a:avLst/>
            <a:gdLst/>
            <a:ahLst/>
            <a:cxnLst/>
            <a:rect r="r" b="b" t="t" l="l"/>
            <a:pathLst>
              <a:path h="4130953" w="5614490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97882">
            <a:off x="15681947" y="7636750"/>
            <a:ext cx="3154705" cy="2291105"/>
          </a:xfrm>
          <a:custGeom>
            <a:avLst/>
            <a:gdLst/>
            <a:ahLst/>
            <a:cxnLst/>
            <a:rect r="r" b="b" t="t" l="l"/>
            <a:pathLst>
              <a:path h="2291105" w="31547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89017" y="6978775"/>
            <a:ext cx="5181796" cy="5106425"/>
          </a:xfrm>
          <a:custGeom>
            <a:avLst/>
            <a:gdLst/>
            <a:ahLst/>
            <a:cxnLst/>
            <a:rect r="r" b="b" t="t" l="l"/>
            <a:pathLst>
              <a:path h="5106425" w="5181796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3943" y="2515381"/>
            <a:ext cx="17640114" cy="234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Paytone One Bold"/>
              </a:rPr>
              <a:t>PROGRAM PENGHITUNG ALAT</a:t>
            </a:r>
          </a:p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Paytone One Bold"/>
              </a:rPr>
              <a:t>DENGAN BAHASA ASSEMBLY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9451" y="5197065"/>
            <a:ext cx="665965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Quicksand Bold"/>
              </a:rPr>
              <a:t>Mustofa Abdurrahim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23086">
            <a:off x="-24920" y="-4936755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8470" y="6407312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79451" y="6427285"/>
            <a:ext cx="665965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Quicksand Bold"/>
              </a:rPr>
              <a:t>NIM : 2300018044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492047"/>
            <a:ext cx="10942400" cy="62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4701">
                <a:solidFill>
                  <a:srgbClr val="000000"/>
                </a:solidFill>
                <a:latin typeface="Quicksand Bold"/>
              </a:rPr>
              <a:t>ScreenShot Code Program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01033" y="216562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492047"/>
            <a:ext cx="10942400" cy="62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4701">
                <a:solidFill>
                  <a:srgbClr val="000000"/>
                </a:solidFill>
                <a:latin typeface="Quicksand Bold"/>
              </a:rPr>
              <a:t>ScreenShot Output Program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15389" y="186140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375390"/>
            <a:ext cx="10942400" cy="81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3101">
                <a:solidFill>
                  <a:srgbClr val="000000"/>
                </a:solidFill>
                <a:latin typeface="Quicksand Bold"/>
              </a:rPr>
              <a:t>ScreenShot tampilan unggahan </a:t>
            </a:r>
          </a:p>
          <a:p>
            <a:pPr algn="ctr">
              <a:lnSpc>
                <a:spcPts val="3163"/>
              </a:lnSpc>
            </a:pPr>
            <a:r>
              <a:rPr lang="en-US" sz="3101">
                <a:solidFill>
                  <a:srgbClr val="000000"/>
                </a:solidFill>
                <a:latin typeface="Quicksand Bold"/>
              </a:rPr>
              <a:t>halaman projek di Github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92030" y="2009420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26247"/>
            <a:ext cx="16230600" cy="7532053"/>
            <a:chOff x="0" y="0"/>
            <a:chExt cx="4274726" cy="1983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83751"/>
            </a:xfrm>
            <a:custGeom>
              <a:avLst/>
              <a:gdLst/>
              <a:ahLst/>
              <a:cxnLst/>
              <a:rect r="r" b="b" t="t" l="l"/>
              <a:pathLst>
                <a:path h="198375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02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13372" y="1028700"/>
            <a:ext cx="8261255" cy="1430253"/>
            <a:chOff x="0" y="0"/>
            <a:chExt cx="2175804" cy="376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5804" cy="376692"/>
            </a:xfrm>
            <a:custGeom>
              <a:avLst/>
              <a:gdLst/>
              <a:ahLst/>
              <a:cxnLst/>
              <a:rect r="r" b="b" t="t" l="l"/>
              <a:pathLst>
                <a:path h="376692" w="2175804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5804" cy="414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cap="flat" w="1905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0992" y="715126"/>
            <a:ext cx="2625452" cy="2057400"/>
          </a:xfrm>
          <a:custGeom>
            <a:avLst/>
            <a:gdLst/>
            <a:ahLst/>
            <a:cxnLst/>
            <a:rect r="r" b="b" t="t" l="l"/>
            <a:pathLst>
              <a:path h="2057400" w="2625452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957002" y="6716739"/>
            <a:ext cx="1169118" cy="5083122"/>
          </a:xfrm>
          <a:custGeom>
            <a:avLst/>
            <a:gdLst/>
            <a:ahLst/>
            <a:cxnLst/>
            <a:rect r="r" b="b" t="t" l="l"/>
            <a:pathLst>
              <a:path h="5083122" w="1169118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07800" y="857250"/>
            <a:ext cx="68508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aytone One Bold"/>
              </a:rPr>
              <a:t>Penutup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1896" y="2696326"/>
            <a:ext cx="14701822" cy="641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5">
                <a:solidFill>
                  <a:srgbClr val="000000"/>
                </a:solidFill>
                <a:latin typeface="Quicksand Bold"/>
              </a:rPr>
              <a:t>3.1. Kesimpulan </a:t>
            </a:r>
          </a:p>
          <a:p>
            <a:pPr algn="ctr">
              <a:lnSpc>
                <a:spcPts val="5650"/>
              </a:lnSpc>
            </a:pPr>
            <a:r>
              <a:rPr lang="en-US" sz="4035">
                <a:solidFill>
                  <a:srgbClr val="000000"/>
                </a:solidFill>
                <a:latin typeface="Quicksand Bold"/>
              </a:rPr>
              <a:t> Kesimpulan yang saya dapat dari program aplikasi ini adalah bawha program ini mampu menghitung umur sesorang mulai dari tahun, bulan, dan hari.</a:t>
            </a:r>
          </a:p>
          <a:p>
            <a:pPr algn="ctr">
              <a:lnSpc>
                <a:spcPts val="5650"/>
              </a:lnSpc>
            </a:pPr>
          </a:p>
          <a:p>
            <a:pPr algn="ctr">
              <a:lnSpc>
                <a:spcPts val="5650"/>
              </a:lnSpc>
            </a:pPr>
            <a:r>
              <a:rPr lang="en-US" sz="4035">
                <a:solidFill>
                  <a:srgbClr val="000000"/>
                </a:solidFill>
                <a:latin typeface="Quicksand Bold"/>
              </a:rPr>
              <a:t>3.2. Saran </a:t>
            </a:r>
          </a:p>
          <a:p>
            <a:pPr algn="ctr">
              <a:lnSpc>
                <a:spcPts val="5650"/>
              </a:lnSpc>
            </a:pPr>
            <a:r>
              <a:rPr lang="en-US" sz="4035">
                <a:solidFill>
                  <a:srgbClr val="000000"/>
                </a:solidFill>
                <a:latin typeface="Quicksand Bold"/>
              </a:rPr>
              <a:t>Saran dari saya semoga semoga program ini semakin berkembang di lain hari,</a:t>
            </a:r>
          </a:p>
          <a:p>
            <a:pPr algn="ctr">
              <a:lnSpc>
                <a:spcPts val="56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6319" y="0"/>
            <a:ext cx="10602160" cy="10602160"/>
          </a:xfrm>
          <a:custGeom>
            <a:avLst/>
            <a:gdLst/>
            <a:ahLst/>
            <a:cxnLst/>
            <a:rect r="r" b="b" t="t" l="l"/>
            <a:pathLst>
              <a:path h="10602160" w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400454"/>
            <a:ext cx="7315200" cy="2739875"/>
          </a:xfrm>
          <a:custGeom>
            <a:avLst/>
            <a:gdLst/>
            <a:ahLst/>
            <a:cxnLst/>
            <a:rect r="r" b="b" t="t" l="l"/>
            <a:pathLst>
              <a:path h="2739875" w="7315200">
                <a:moveTo>
                  <a:pt x="0" y="0"/>
                </a:moveTo>
                <a:lnTo>
                  <a:pt x="7315200" y="0"/>
                </a:lnTo>
                <a:lnTo>
                  <a:pt x="7315200" y="2739875"/>
                </a:lnTo>
                <a:lnTo>
                  <a:pt x="0" y="273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75691">
            <a:off x="12020804" y="4829449"/>
            <a:ext cx="1932233" cy="1939285"/>
          </a:xfrm>
          <a:custGeom>
            <a:avLst/>
            <a:gdLst/>
            <a:ahLst/>
            <a:cxnLst/>
            <a:rect r="r" b="b" t="t" l="l"/>
            <a:pathLst>
              <a:path h="1939285" w="1932233">
                <a:moveTo>
                  <a:pt x="0" y="0"/>
                </a:moveTo>
                <a:lnTo>
                  <a:pt x="1932233" y="0"/>
                </a:lnTo>
                <a:lnTo>
                  <a:pt x="1932233" y="1939285"/>
                </a:lnTo>
                <a:lnTo>
                  <a:pt x="0" y="19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6596" y="0"/>
            <a:ext cx="782104" cy="3400454"/>
          </a:xfrm>
          <a:custGeom>
            <a:avLst/>
            <a:gdLst/>
            <a:ahLst/>
            <a:cxnLst/>
            <a:rect r="r" b="b" t="t" l="l"/>
            <a:pathLst>
              <a:path h="3400454" w="78210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5840" y="0"/>
            <a:ext cx="10602160" cy="10602160"/>
          </a:xfrm>
          <a:custGeom>
            <a:avLst/>
            <a:gdLst/>
            <a:ahLst/>
            <a:cxnLst/>
            <a:rect r="r" b="b" t="t" l="l"/>
            <a:pathLst>
              <a:path h="10602160" w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0666" y="7574008"/>
            <a:ext cx="2658732" cy="2712992"/>
          </a:xfrm>
          <a:custGeom>
            <a:avLst/>
            <a:gdLst/>
            <a:ahLst/>
            <a:cxnLst/>
            <a:rect r="r" b="b" t="t" l="l"/>
            <a:pathLst>
              <a:path h="2712992" w="2658732">
                <a:moveTo>
                  <a:pt x="0" y="0"/>
                </a:moveTo>
                <a:lnTo>
                  <a:pt x="2658732" y="0"/>
                </a:lnTo>
                <a:lnTo>
                  <a:pt x="2658732" y="2712992"/>
                </a:lnTo>
                <a:lnTo>
                  <a:pt x="0" y="27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416962" y="-714612"/>
            <a:ext cx="3684676" cy="3486625"/>
          </a:xfrm>
          <a:custGeom>
            <a:avLst/>
            <a:gdLst/>
            <a:ahLst/>
            <a:cxnLst/>
            <a:rect r="r" b="b" t="t" l="l"/>
            <a:pathLst>
              <a:path h="3486625" w="3684676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507" y="3036119"/>
            <a:ext cx="16230600" cy="6498409"/>
            <a:chOff x="0" y="0"/>
            <a:chExt cx="4274726" cy="1711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11515"/>
            </a:xfrm>
            <a:custGeom>
              <a:avLst/>
              <a:gdLst/>
              <a:ahLst/>
              <a:cxnLst/>
              <a:rect r="r" b="b" t="t" l="l"/>
              <a:pathLst>
                <a:path h="171151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749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67879">
            <a:off x="15046306" y="7691060"/>
            <a:ext cx="2484075" cy="3134480"/>
          </a:xfrm>
          <a:custGeom>
            <a:avLst/>
            <a:gdLst/>
            <a:ahLst/>
            <a:cxnLst/>
            <a:rect r="r" b="b" t="t" l="l"/>
            <a:pathLst>
              <a:path h="3134480" w="2484075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775">
            <a:off x="729149" y="2068980"/>
            <a:ext cx="1806132" cy="1934278"/>
          </a:xfrm>
          <a:custGeom>
            <a:avLst/>
            <a:gdLst/>
            <a:ahLst/>
            <a:cxnLst/>
            <a:rect r="r" b="b" t="t" l="l"/>
            <a:pathLst>
              <a:path h="1934278" w="1806132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39" y="-1001116"/>
            <a:ext cx="6012122" cy="2029816"/>
          </a:xfrm>
          <a:custGeom>
            <a:avLst/>
            <a:gdLst/>
            <a:ahLst/>
            <a:cxnLst/>
            <a:rect r="r" b="b" t="t" l="l"/>
            <a:pathLst>
              <a:path h="2029816" w="6012122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8650" y="-2388553"/>
            <a:ext cx="4030989" cy="4114800"/>
          </a:xfrm>
          <a:custGeom>
            <a:avLst/>
            <a:gdLst/>
            <a:ahLst/>
            <a:cxnLst/>
            <a:rect r="r" b="b" t="t" l="l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7271" y="5086350"/>
            <a:ext cx="14131072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Program aplikasi ini berguna untuk membantu menghitung umur seseorang yang mana setiap hari, bulan, dan tahun umur seseorang akan bertambah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02802" y="857250"/>
            <a:ext cx="83499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Pendahuluan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855" y="-2556703"/>
            <a:ext cx="19461855" cy="7890897"/>
          </a:xfrm>
          <a:custGeom>
            <a:avLst/>
            <a:gdLst/>
            <a:ahLst/>
            <a:cxnLst/>
            <a:rect r="r" b="b" t="t" l="l"/>
            <a:pathLst>
              <a:path h="7890897" w="19461855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6029" y="3195120"/>
            <a:ext cx="12440720" cy="5750092"/>
          </a:xfrm>
          <a:custGeom>
            <a:avLst/>
            <a:gdLst/>
            <a:ahLst/>
            <a:cxnLst/>
            <a:rect r="r" b="b" t="t" l="l"/>
            <a:pathLst>
              <a:path h="5750092" w="12440720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003" y="1236345"/>
            <a:ext cx="14499993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Paytone One Bold"/>
              </a:rPr>
              <a:t>Fitur-Fitur Yang disediakan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75732" y="4283970"/>
            <a:ext cx="10182061" cy="50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1"/>
              </a:lnSpc>
            </a:pPr>
            <a:r>
              <a:rPr lang="en-US" sz="2993">
                <a:solidFill>
                  <a:srgbClr val="000000"/>
                </a:solidFill>
                <a:latin typeface="Quicksand Bold"/>
              </a:rPr>
              <a:t>Menginput tahun, bulan dan tanggal lahir seseorang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5732" y="7238510"/>
            <a:ext cx="101820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 Bold"/>
              </a:rPr>
              <a:t>Menampilkan Umur Seseorang secara Real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3601" y="3472123"/>
            <a:ext cx="18121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3601" y="6664787"/>
            <a:ext cx="18121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2.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72" y="990600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3717" y="9247497"/>
            <a:ext cx="2194835" cy="2509686"/>
          </a:xfrm>
          <a:custGeom>
            <a:avLst/>
            <a:gdLst/>
            <a:ahLst/>
            <a:cxnLst/>
            <a:rect r="r" b="b" t="t" l="l"/>
            <a:pathLst>
              <a:path h="2509686" w="2194835">
                <a:moveTo>
                  <a:pt x="0" y="0"/>
                </a:moveTo>
                <a:lnTo>
                  <a:pt x="2194835" y="0"/>
                </a:lnTo>
                <a:lnTo>
                  <a:pt x="2194835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8546"/>
            <a:ext cx="5115160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Paytone One Bold"/>
              </a:rPr>
              <a:t>Deskripsi cara kerja</a:t>
            </a:r>
          </a:p>
        </p:txBody>
      </p:sp>
      <p:sp>
        <p:nvSpPr>
          <p:cNvPr name="AutoShape 5" id="5"/>
          <p:cNvSpPr/>
          <p:nvPr/>
        </p:nvSpPr>
        <p:spPr>
          <a:xfrm>
            <a:off x="5115160" y="102679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09477" y="1299725"/>
            <a:ext cx="5860121" cy="25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7"/>
              </a:lnSpc>
            </a:pPr>
            <a:r>
              <a:rPr lang="en-US" sz="2041">
                <a:solidFill>
                  <a:srgbClr val="000000"/>
                </a:solidFill>
                <a:latin typeface="Quicksand Bold"/>
              </a:rPr>
              <a:t>1. Inisialisasi Awal</a:t>
            </a:r>
            <a:r>
              <a:rPr lang="en-US" sz="2041">
                <a:solidFill>
                  <a:srgbClr val="000000"/>
                </a:solidFill>
                <a:latin typeface="Quicksand Bold"/>
              </a:rPr>
              <a:t> </a:t>
            </a:r>
          </a:p>
          <a:p>
            <a:pPr>
              <a:lnSpc>
                <a:spcPts val="2857"/>
              </a:lnSpc>
            </a:pPr>
            <a:r>
              <a:rPr lang="en-US" sz="2041">
                <a:solidFill>
                  <a:srgbClr val="000000"/>
                </a:solidFill>
                <a:latin typeface="Quicksand Bold"/>
              </a:rPr>
              <a:t>• name "tanggallahir": Memberikan nama program.</a:t>
            </a:r>
          </a:p>
          <a:p>
            <a:pPr>
              <a:lnSpc>
                <a:spcPts val="2857"/>
              </a:lnSpc>
            </a:pPr>
            <a:r>
              <a:rPr lang="en-US" sz="2041">
                <a:solidFill>
                  <a:srgbClr val="000000"/>
                </a:solidFill>
                <a:latin typeface="Quicksand Bold"/>
              </a:rPr>
              <a:t>• org 100h: Menentukan lokasi awal program.</a:t>
            </a:r>
          </a:p>
          <a:p>
            <a:pPr>
              <a:lnSpc>
                <a:spcPts val="2857"/>
              </a:lnSpc>
            </a:pPr>
            <a:r>
              <a:rPr lang="en-US" sz="2041">
                <a:solidFill>
                  <a:srgbClr val="000000"/>
                </a:solidFill>
                <a:latin typeface="Quicksand Bold"/>
              </a:rPr>
              <a:t>• jmp start: Melompat ke label start.</a:t>
            </a:r>
          </a:p>
          <a:p>
            <a:pPr>
              <a:lnSpc>
                <a:spcPts val="2857"/>
              </a:lnSpc>
            </a:pPr>
            <a:r>
              <a:rPr lang="en-US" sz="2041">
                <a:solidFill>
                  <a:srgbClr val="000000"/>
                </a:solidFill>
                <a:latin typeface="Quicksand Bold"/>
              </a:rPr>
              <a:t> </a:t>
            </a:r>
          </a:p>
          <a:p>
            <a:pPr>
              <a:lnSpc>
                <a:spcPts val="285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3766916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477" y="4098949"/>
            <a:ext cx="5716188" cy="223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 2. Data Teks</a:t>
            </a:r>
          </a:p>
          <a:p>
            <a:pPr marL="700369" indent="-233456" lvl="2">
              <a:lnSpc>
                <a:spcPts val="2270"/>
              </a:lnSpc>
              <a:buFont typeface="Arial"/>
              <a:buChar char="⚬"/>
            </a:pPr>
            <a:r>
              <a:rPr lang="en-US" sz="1621">
                <a:solidFill>
                  <a:srgbClr val="000000"/>
                </a:solidFill>
                <a:latin typeface="Quicksand Bold"/>
              </a:rPr>
              <a:t>msg1 hingga</a:t>
            </a:r>
            <a:r>
              <a:rPr lang="en-US" sz="1621">
                <a:solidFill>
                  <a:srgbClr val="000000"/>
                </a:solidFill>
                <a:latin typeface="Quicksand Bold"/>
              </a:rPr>
              <a:t> msg8: Menyimpan pesan-pesan teks yang akan ditampilkan kepada pengguna.</a:t>
            </a:r>
          </a:p>
          <a:p>
            <a:pPr marL="700369" indent="-233456" lvl="2">
              <a:lnSpc>
                <a:spcPts val="2270"/>
              </a:lnSpc>
              <a:buFont typeface="Arial"/>
              <a:buChar char="⚬"/>
            </a:pPr>
            <a:r>
              <a:rPr lang="en-US" sz="1621">
                <a:solidFill>
                  <a:srgbClr val="000000"/>
                </a:solidFill>
                <a:latin typeface="Quicksand Bold"/>
              </a:rPr>
              <a:t>buffe</a:t>
            </a:r>
            <a:r>
              <a:rPr lang="en-US" sz="1621">
                <a:solidFill>
                  <a:srgbClr val="000000"/>
                </a:solidFill>
                <a:latin typeface="Quicksand Bold"/>
              </a:rPr>
              <a:t>r: Buffer untuk menerima input dari pengguna.</a:t>
            </a:r>
          </a:p>
          <a:p>
            <a:pPr marL="700369" indent="-233456" lvl="2">
              <a:lnSpc>
                <a:spcPts val="2270"/>
              </a:lnSpc>
              <a:buFont typeface="Arial"/>
              <a:buChar char="⚬"/>
            </a:pPr>
            <a:r>
              <a:rPr lang="en-US" sz="1621">
                <a:solidFill>
                  <a:srgbClr val="000000"/>
                </a:solidFill>
                <a:latin typeface="Quicksand Bold"/>
              </a:rPr>
              <a:t>tahun,</a:t>
            </a:r>
            <a:r>
              <a:rPr lang="en-US" sz="1621">
                <a:solidFill>
                  <a:srgbClr val="000000"/>
                </a:solidFill>
                <a:latin typeface="Quicksand Bold"/>
              </a:rPr>
              <a:t> bulan, dan tanggal: Variabel untuk menyimpan nilai tahun, bulan, dan tanggal.</a:t>
            </a:r>
          </a:p>
          <a:p>
            <a:pPr>
              <a:lnSpc>
                <a:spcPts val="18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6505132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69597" y="990600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8" y="0"/>
                </a:lnTo>
                <a:lnTo>
                  <a:pt x="6069598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69597" y="3774392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8" y="0"/>
                </a:lnTo>
                <a:lnTo>
                  <a:pt x="6069598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69597" y="6505132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8" y="0"/>
                </a:lnTo>
                <a:lnTo>
                  <a:pt x="6069598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39195" y="990600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39195" y="3774392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39195" y="6539134"/>
            <a:ext cx="6069597" cy="2738216"/>
          </a:xfrm>
          <a:custGeom>
            <a:avLst/>
            <a:gdLst/>
            <a:ahLst/>
            <a:cxnLst/>
            <a:rect r="r" b="b" t="t" l="l"/>
            <a:pathLst>
              <a:path h="2738216" w="6069597">
                <a:moveTo>
                  <a:pt x="0" y="0"/>
                </a:moveTo>
                <a:lnTo>
                  <a:pt x="6069597" y="0"/>
                </a:lnTo>
                <a:lnTo>
                  <a:pt x="6069597" y="2738216"/>
                </a:lnTo>
                <a:lnTo>
                  <a:pt x="0" y="273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9477" y="6740517"/>
            <a:ext cx="5716188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·3. Label start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Inisialisasi di dengan nilai 4.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"/>
              </a:rPr>
              <a:t> .</a:t>
            </a:r>
            <a:r>
              <a:rPr lang="en-US" sz="1800">
                <a:solidFill>
                  <a:srgbClr val="000000"/>
                </a:solidFill>
                <a:latin typeface="Quicksand Bold"/>
              </a:rPr>
              <a:t>4. Menampilkan Nama Program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mov dx, offset msg1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mov ah, 9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int 21h: Menampilkan pesan "Program Penghitung Umur</a:t>
            </a:r>
            <a:r>
              <a:rPr lang="en-US" sz="1800">
                <a:solidFill>
                  <a:srgbClr val="000000"/>
                </a:solidFill>
                <a:latin typeface="Quicksand"/>
              </a:rPr>
              <a:t>".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25146" y="1221836"/>
            <a:ext cx="5716188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5. Menamp</a:t>
            </a:r>
            <a:r>
              <a:rPr lang="en-US" sz="1800">
                <a:solidFill>
                  <a:srgbClr val="000000"/>
                </a:solidFill>
                <a:latin typeface="Quicksand Bold"/>
              </a:rPr>
              <a:t>ilkan Pesan I</a:t>
            </a:r>
            <a:r>
              <a:rPr lang="en-US" sz="1800">
                <a:solidFill>
                  <a:srgbClr val="000000"/>
                </a:solidFill>
                <a:latin typeface="Quicksand Bold"/>
              </a:rPr>
              <a:t>nput Tahun Lahir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pesan1: Menampilkan pesan untuk memasukkan tahun lahir.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 .6. Input Tahun Lahir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mov dx, offset buffer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mov ah, 0ah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Quicksand Bold"/>
              </a:rPr>
              <a:t>int 21h: Menerima input tahun lahir dari pengguna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285906" y="4004695"/>
            <a:ext cx="5716188" cy="273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 7. Konver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si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 Input Tahun ke Angka</a:t>
            </a:r>
          </a:p>
          <a:p>
            <a:pPr marL="769848" indent="-256616" lvl="2">
              <a:lnSpc>
                <a:spcPts val="2496"/>
              </a:lnSpc>
              <a:buFont typeface="Arial"/>
              <a:buChar char="⚬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lea si, 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buffe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r + 2</a:t>
            </a:r>
          </a:p>
          <a:p>
            <a:pPr marL="769848" indent="-256616" lvl="2">
              <a:lnSpc>
                <a:spcPts val="2496"/>
              </a:lnSpc>
              <a:buFont typeface="Arial"/>
              <a:buChar char="⚬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call tonumerik: Mengub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ah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 input ASCII tahun menjadi nilai numerik.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 8.Pengecekan dan Perhitungan Umur</a:t>
            </a:r>
          </a:p>
          <a:p>
            <a:pPr marL="769848" indent="-256616" lvl="2">
              <a:lnSpc>
                <a:spcPts val="2496"/>
              </a:lnSpc>
              <a:buFont typeface="Arial"/>
              <a:buChar char="⚬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Label cek: Menyimpan nilai tahun, bulan, dan tanggal ke variabel masing-masing.</a:t>
            </a:r>
          </a:p>
          <a:p>
            <a:pPr>
              <a:lnSpc>
                <a:spcPts val="2496"/>
              </a:lnSpc>
            </a:pPr>
          </a:p>
          <a:p>
            <a:pPr>
              <a:lnSpc>
                <a:spcPts val="18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102369" y="7022989"/>
            <a:ext cx="5716188" cy="162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0369" indent="-233456" lvl="2">
              <a:lnSpc>
                <a:spcPts val="2270"/>
              </a:lnSpc>
              <a:buFont typeface="Arial"/>
              <a:buChar char="⚬"/>
            </a:pPr>
            <a:r>
              <a:rPr lang="en-US" sz="1621">
                <a:solidFill>
                  <a:srgbClr val="000000"/>
                </a:solidFill>
                <a:latin typeface="Quicksand Bold"/>
              </a:rPr>
              <a:t>Setiap iterasi, tahun, bulan, dan tanggal dikurangkan dengan tanggal saat ini untuk mendapatkan umur yang tepat.</a:t>
            </a:r>
          </a:p>
          <a:p>
            <a:pPr marL="700369" indent="-233456" lvl="2">
              <a:lnSpc>
                <a:spcPts val="2270"/>
              </a:lnSpc>
              <a:buFont typeface="Arial"/>
              <a:buChar char="⚬"/>
            </a:pPr>
            <a:r>
              <a:rPr lang="en-US" sz="1621">
                <a:solidFill>
                  <a:srgbClr val="000000"/>
                </a:solidFill>
                <a:latin typeface="Quicksand Bold"/>
              </a:rPr>
              <a:t>tahun,</a:t>
            </a:r>
            <a:r>
              <a:rPr lang="en-US" sz="1621">
                <a:solidFill>
                  <a:srgbClr val="000000"/>
                </a:solidFill>
                <a:latin typeface="Quicksand Bold"/>
              </a:rPr>
              <a:t> bulan, dan tanggal: Variabel untuk menyimpan nilai tahun, bulan, dan tanggal.</a:t>
            </a:r>
          </a:p>
          <a:p>
            <a:pPr>
              <a:lnSpc>
                <a:spcPts val="18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82070" y="4098949"/>
            <a:ext cx="5716188" cy="214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10. Prosedur Tambahan</a:t>
            </a:r>
          </a:p>
          <a:p>
            <a:pPr marL="384923" indent="-192462" lvl="1">
              <a:lnSpc>
                <a:spcPts val="2496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·getdate: Mendapatkan tanggal saat ini.</a:t>
            </a:r>
          </a:p>
          <a:p>
            <a:pPr marL="384923" indent="-192462" lvl="1">
              <a:lnSpc>
                <a:spcPts val="2496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·cetak: Menampilkan pesan teks.</a:t>
            </a:r>
          </a:p>
          <a:p>
            <a:pPr marL="384923" indent="-192462" lvl="1">
              <a:lnSpc>
                <a:spcPts val="2496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·tonumerik: Mengonversi input ASCII ke nilai numerik.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Quicksand Bold"/>
              </a:rPr>
              <a:t>toascii: Mengonversi nilai numerik ke ASCII dan menampilkannya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20170" y="1443139"/>
            <a:ext cx="5716188" cy="147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9. 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Menampilkan Umur</a:t>
            </a:r>
          </a:p>
          <a:p>
            <a:pPr marL="769848" indent="-256616" lvl="2">
              <a:lnSpc>
                <a:spcPts val="2496"/>
              </a:lnSpc>
              <a:buFont typeface="Arial"/>
              <a:buChar char="⚬"/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S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e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telah perhitunga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n</a:t>
            </a:r>
            <a:r>
              <a:rPr lang="en-US" sz="1782">
                <a:solidFill>
                  <a:srgbClr val="000000"/>
                </a:solidFill>
                <a:latin typeface="Quicksand Bold"/>
              </a:rPr>
              <a:t> selesai, program akan menampilkan umur dalam tahun, bulan, dan hari.</a:t>
            </a:r>
          </a:p>
          <a:p>
            <a:pPr>
              <a:lnSpc>
                <a:spcPts val="18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320170" y="7121900"/>
            <a:ext cx="5716188" cy="147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11. Label end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·mov ah, 0</a:t>
            </a:r>
          </a:p>
          <a:p>
            <a:pPr>
              <a:lnSpc>
                <a:spcPts val="2496"/>
              </a:lnSpc>
            </a:pPr>
            <a:r>
              <a:rPr lang="en-US" sz="1782">
                <a:solidFill>
                  <a:srgbClr val="000000"/>
                </a:solidFill>
                <a:latin typeface="Quicksand Bold"/>
              </a:rPr>
              <a:t>·int 16h: Menunggu input dari pengguna sebelum menutup program.</a:t>
            </a:r>
          </a:p>
          <a:p>
            <a:pPr>
              <a:lnSpc>
                <a:spcPts val="18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277" y="7086146"/>
            <a:ext cx="2447242" cy="3087118"/>
          </a:xfrm>
          <a:custGeom>
            <a:avLst/>
            <a:gdLst/>
            <a:ahLst/>
            <a:cxnLst/>
            <a:rect r="r" b="b" t="t" l="l"/>
            <a:pathLst>
              <a:path h="3087118" w="2447242">
                <a:moveTo>
                  <a:pt x="0" y="0"/>
                </a:moveTo>
                <a:lnTo>
                  <a:pt x="2447243" y="0"/>
                </a:lnTo>
                <a:lnTo>
                  <a:pt x="2447243" y="3087118"/>
                </a:lnTo>
                <a:lnTo>
                  <a:pt x="0" y="308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8039" y="-10287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562" y="666901"/>
            <a:ext cx="2084357" cy="1440101"/>
          </a:xfrm>
          <a:custGeom>
            <a:avLst/>
            <a:gdLst/>
            <a:ahLst/>
            <a:cxnLst/>
            <a:rect r="r" b="b" t="t" l="l"/>
            <a:pathLst>
              <a:path h="1440101" w="2084357">
                <a:moveTo>
                  <a:pt x="0" y="0"/>
                </a:moveTo>
                <a:lnTo>
                  <a:pt x="2084356" y="0"/>
                </a:lnTo>
                <a:lnTo>
                  <a:pt x="2084356" y="1440101"/>
                </a:lnTo>
                <a:lnTo>
                  <a:pt x="0" y="144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0180" y="0"/>
            <a:ext cx="3184700" cy="1476543"/>
          </a:xfrm>
          <a:custGeom>
            <a:avLst/>
            <a:gdLst/>
            <a:ahLst/>
            <a:cxnLst/>
            <a:rect r="r" b="b" t="t" l="l"/>
            <a:pathLst>
              <a:path h="1476543" w="3184700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9677" y="3126410"/>
            <a:ext cx="876098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D5545"/>
                </a:solidFill>
                <a:latin typeface="Paytone One"/>
              </a:rPr>
              <a:t>Demonstrasi Program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6606">
            <a:off x="12485143" y="-568648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84660">
            <a:off x="247526" y="3175668"/>
            <a:ext cx="11189148" cy="16515269"/>
          </a:xfrm>
          <a:custGeom>
            <a:avLst/>
            <a:gdLst/>
            <a:ahLst/>
            <a:cxnLst/>
            <a:rect r="r" b="b" t="t" l="l"/>
            <a:pathLst>
              <a:path h="16515269" w="11189148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553" y="2865098"/>
            <a:ext cx="8879447" cy="6393202"/>
          </a:xfrm>
          <a:custGeom>
            <a:avLst/>
            <a:gdLst/>
            <a:ahLst/>
            <a:cxnLst/>
            <a:rect r="r" b="b" t="t" l="l"/>
            <a:pathLst>
              <a:path h="6393202" w="8879447">
                <a:moveTo>
                  <a:pt x="0" y="0"/>
                </a:moveTo>
                <a:lnTo>
                  <a:pt x="8879447" y="0"/>
                </a:lnTo>
                <a:lnTo>
                  <a:pt x="8879447" y="6393202"/>
                </a:lnTo>
                <a:lnTo>
                  <a:pt x="0" y="639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8553" y="2865098"/>
            <a:ext cx="8879447" cy="6393202"/>
          </a:xfrm>
          <a:custGeom>
            <a:avLst/>
            <a:gdLst/>
            <a:ahLst/>
            <a:cxnLst/>
            <a:rect r="r" b="b" t="t" l="l"/>
            <a:pathLst>
              <a:path h="6393202" w="8879447">
                <a:moveTo>
                  <a:pt x="0" y="0"/>
                </a:moveTo>
                <a:lnTo>
                  <a:pt x="8879447" y="0"/>
                </a:lnTo>
                <a:lnTo>
                  <a:pt x="8879447" y="6393202"/>
                </a:lnTo>
                <a:lnTo>
                  <a:pt x="0" y="639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7260" y="3922017"/>
            <a:ext cx="8329480" cy="4685332"/>
          </a:xfrm>
          <a:custGeom>
            <a:avLst/>
            <a:gdLst/>
            <a:ahLst/>
            <a:cxnLst/>
            <a:rect r="r" b="b" t="t" l="l"/>
            <a:pathLst>
              <a:path h="4685332" w="8329480">
                <a:moveTo>
                  <a:pt x="0" y="0"/>
                </a:moveTo>
                <a:lnTo>
                  <a:pt x="8329479" y="0"/>
                </a:lnTo>
                <a:lnTo>
                  <a:pt x="8329479" y="4685332"/>
                </a:lnTo>
                <a:lnTo>
                  <a:pt x="0" y="4685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2478" y="3922017"/>
            <a:ext cx="8329480" cy="4685332"/>
          </a:xfrm>
          <a:custGeom>
            <a:avLst/>
            <a:gdLst/>
            <a:ahLst/>
            <a:cxnLst/>
            <a:rect r="r" b="b" t="t" l="l"/>
            <a:pathLst>
              <a:path h="4685332" w="8329480">
                <a:moveTo>
                  <a:pt x="0" y="0"/>
                </a:moveTo>
                <a:lnTo>
                  <a:pt x="8329480" y="0"/>
                </a:lnTo>
                <a:lnTo>
                  <a:pt x="8329480" y="4685332"/>
                </a:lnTo>
                <a:lnTo>
                  <a:pt x="0" y="4685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3945" y="857250"/>
            <a:ext cx="54874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SKETSA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28193" y="2932735"/>
            <a:ext cx="1667613" cy="59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000000"/>
                </a:solidFill>
                <a:latin typeface="Paytone One Bold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0264" y="2932735"/>
            <a:ext cx="2113907" cy="59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3554">
                <a:solidFill>
                  <a:srgbClr val="000000"/>
                </a:solidFill>
                <a:latin typeface="Paytone One Bold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492047"/>
            <a:ext cx="10942400" cy="62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4701">
                <a:solidFill>
                  <a:srgbClr val="000000"/>
                </a:solidFill>
                <a:latin typeface="Quicksand Bold"/>
              </a:rPr>
              <a:t>ScreenShot Code Program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12918" y="216562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492047"/>
            <a:ext cx="10942400" cy="62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4701">
                <a:solidFill>
                  <a:srgbClr val="000000"/>
                </a:solidFill>
                <a:latin typeface="Quicksand Bold"/>
              </a:rPr>
              <a:t>ScreenShot Code Program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15389" y="186140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5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272"/>
            <a:ext cx="2592030" cy="895428"/>
          </a:xfrm>
          <a:custGeom>
            <a:avLst/>
            <a:gdLst/>
            <a:ahLst/>
            <a:cxnLst/>
            <a:rect r="r" b="b" t="t" l="l"/>
            <a:pathLst>
              <a:path h="895428" w="2592030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7252" y="133272"/>
            <a:ext cx="12121496" cy="10292252"/>
          </a:xfrm>
          <a:custGeom>
            <a:avLst/>
            <a:gdLst/>
            <a:ahLst/>
            <a:cxnLst/>
            <a:rect r="r" b="b" t="t" l="l"/>
            <a:pathLst>
              <a:path h="10292252" w="12121496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6373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64483" y="501420"/>
            <a:ext cx="9154091" cy="1224926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49740" y="133272"/>
            <a:ext cx="9368834" cy="1253661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399524" cy="386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2800" y="-5252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60609" y="6945410"/>
            <a:ext cx="5395669" cy="7964048"/>
          </a:xfrm>
          <a:custGeom>
            <a:avLst/>
            <a:gdLst/>
            <a:ahLst/>
            <a:cxnLst/>
            <a:rect r="r" b="b" t="t" l="l"/>
            <a:pathLst>
              <a:path h="7964048" w="5395669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373" y="-2996686"/>
            <a:ext cx="6602765" cy="4858093"/>
          </a:xfrm>
          <a:custGeom>
            <a:avLst/>
            <a:gdLst/>
            <a:ahLst/>
            <a:cxnLst/>
            <a:rect r="r" b="b" t="t" l="l"/>
            <a:pathLst>
              <a:path h="4858093" w="6602765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037" y="7878010"/>
            <a:ext cx="3462763" cy="1857300"/>
          </a:xfrm>
          <a:custGeom>
            <a:avLst/>
            <a:gdLst/>
            <a:ahLst/>
            <a:cxnLst/>
            <a:rect r="r" b="b" t="t" l="l"/>
            <a:pathLst>
              <a:path h="1857300" w="3462763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11983" y="7878010"/>
            <a:ext cx="1728484" cy="1920538"/>
          </a:xfrm>
          <a:custGeom>
            <a:avLst/>
            <a:gdLst/>
            <a:ahLst/>
            <a:cxnLst/>
            <a:rect r="r" b="b" t="t" l="l"/>
            <a:pathLst>
              <a:path h="1920538" w="1728484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8444" y="492047"/>
            <a:ext cx="10942400" cy="62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4701">
                <a:solidFill>
                  <a:srgbClr val="000000"/>
                </a:solidFill>
                <a:latin typeface="Quicksand Bold"/>
              </a:rPr>
              <a:t>ScreenShot Code Program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825719" y="0"/>
            <a:ext cx="985710" cy="646984"/>
          </a:xfrm>
          <a:custGeom>
            <a:avLst/>
            <a:gdLst/>
            <a:ahLst/>
            <a:cxnLst/>
            <a:rect r="r" b="b" t="t" l="l"/>
            <a:pathLst>
              <a:path h="646984" w="985710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12918" y="186140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DAF5qGWbqFU</dc:identifier>
  <dcterms:modified xsi:type="dcterms:W3CDTF">2011-08-01T06:04:30Z</dcterms:modified>
  <cp:revision>1</cp:revision>
  <dc:title>GROUP</dc:title>
</cp:coreProperties>
</file>